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61" r:id="rId4"/>
    <p:sldId id="256" r:id="rId5"/>
    <p:sldId id="258" r:id="rId6"/>
    <p:sldId id="264" r:id="rId7"/>
    <p:sldId id="259" r:id="rId8"/>
    <p:sldId id="257" r:id="rId9"/>
    <p:sldId id="268" r:id="rId10"/>
    <p:sldId id="267" r:id="rId11"/>
    <p:sldId id="273" r:id="rId12"/>
    <p:sldId id="260" r:id="rId13"/>
    <p:sldId id="269" r:id="rId14"/>
    <p:sldId id="270" r:id="rId15"/>
    <p:sldId id="271" r:id="rId16"/>
    <p:sldId id="263" r:id="rId17"/>
    <p:sldId id="266" r:id="rId18"/>
    <p:sldId id="274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E099135-306C-4E5B-A89F-DF08C05571CE}">
          <p14:sldIdLst>
            <p14:sldId id="262"/>
            <p14:sldId id="265"/>
            <p14:sldId id="261"/>
            <p14:sldId id="256"/>
          </p14:sldIdLst>
        </p14:section>
        <p14:section name="제목 없는 구역" id="{D58BA71D-22D8-4E01-9109-475AE7B2C64D}">
          <p14:sldIdLst>
            <p14:sldId id="258"/>
            <p14:sldId id="264"/>
            <p14:sldId id="259"/>
            <p14:sldId id="257"/>
            <p14:sldId id="268"/>
            <p14:sldId id="267"/>
            <p14:sldId id="273"/>
            <p14:sldId id="260"/>
            <p14:sldId id="269"/>
            <p14:sldId id="270"/>
            <p14:sldId id="271"/>
            <p14:sldId id="263"/>
            <p14:sldId id="266"/>
            <p14:sldId id="274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66" d="100"/>
          <a:sy n="66" d="100"/>
        </p:scale>
        <p:origin x="1389" y="14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99328-FEA8-47DC-BEEB-6CEF4B38A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5D2838-12FB-4C3D-9D94-99997A34F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A02D0-61CD-4BF9-BA0B-A5A14483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127428-DEDF-41E7-BCAE-6E6DBC26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1C8E0-9A41-4F71-A220-315FAA05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84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C530E-3703-4EC0-B451-49359D86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393C82-6B18-4067-AE46-8E59B262D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F50F2F-D5D0-4F3F-92B6-65343674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3853CF-843E-4046-B672-FB2C81D5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05201-4956-4C66-A26A-D98691D9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5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EE8164-68FF-4B8D-BE28-62E95006D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82F290-1213-4A49-A309-54134BDAF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3D639-6825-4FE0-ADA9-B29974A42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F9A6A-AE58-488F-8F4F-31C13020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2EB12B-98DF-49E4-A2E3-257F6C492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0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F412C-599B-4C8E-9735-DD244D71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1CCEC7-AED9-4BAC-9B02-028ACFEE0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A261C-276D-4909-8B5B-48FB9C58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3A6C-898B-42BF-9935-819FD4BE8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6AC991-9830-48E5-8369-642E07D8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88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445F0-1070-4459-B0E2-4B60FEB5B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A1CDF-B0DF-4519-B151-80E71C1DB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62CED-6E4D-4895-83A2-27CBDEF3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8741BE-3233-443A-83BF-DF685D75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5219A-07B3-4799-9964-6688349B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9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B7866-8B97-4D75-8931-2518D673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3D4F0-1C76-416D-8146-13AA73FFD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D6ABE5-DBB2-4AC1-9685-376741918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0988A-B1E7-4111-9AD9-D6E2CCC8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CBF27-13CF-4662-843F-FF627893C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8098DD-C002-4C4D-B773-F547F808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7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C9C43-2293-4C2E-A404-4675DAB3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837914-49D3-4D4C-BDF5-8F9CD5D5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BD4168-0200-443B-9F56-CFF5ED1DA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03D19C-DA96-45E2-9FB9-49193BEC1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BDB67A-A545-4236-BFF6-E823A3109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00863E-187F-4393-837B-58B77A9E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4D10B1-A917-4213-AC42-A5DB17A5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7B70D9-E88E-43D9-AC0F-075547F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53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421C0-C49F-4FC3-BF9F-0284FE74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3A2CA6-336D-4C74-B05C-F5CCCDBC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713EC3-6126-4E02-A4C8-3B6AB890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EEBF05-8165-4B8C-BCB9-3940EB54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47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1423E-D8D1-4C97-9C26-15119A67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EFDD0F-527C-4CAB-BE67-4A474304D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7B4FC-36D8-4AB1-A2A3-8299C529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70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427E7-4956-4C95-8B8C-2671458A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9A7D8-FE65-49DC-9398-C422B1073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B5B421-CAFF-4069-8405-784E629A9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106A6C-1980-4B0D-A746-4F9ACAEA7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508617-CCE3-4478-AEEE-05875F0A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EAA05-F7F9-47D7-87BE-6D5CE5A2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95EB6-AC60-46C3-ABC1-92E8A610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3894CE-9FF8-4596-A471-506DD15D3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1C2F2-587D-4667-B34D-239B2117F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7A02DE-90A9-4255-BCBE-6ADB134C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6F5F72-8120-4910-898B-9B380245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ECB028-3CA4-43AA-8650-1F5B2825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4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0EC188-BC52-47DA-B097-24EBFEE90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D20342-6C32-4732-9377-B4872D1EC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41991-2E39-43C8-A95B-C672C2335A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39F8F-D25E-4561-AD57-117794E0B452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749A7-231E-4B55-809D-AA18FEE8A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0B397-77EA-4CA2-B576-798E529D0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971CA-FC11-4DC5-81F0-7226E7E5A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38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jpeg"/><Relationship Id="rId7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10" Type="http://schemas.openxmlformats.org/officeDocument/2006/relationships/image" Target="../media/image39.jpeg"/><Relationship Id="rId4" Type="http://schemas.openxmlformats.org/officeDocument/2006/relationships/image" Target="../media/image35.jpeg"/><Relationship Id="rId9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8CDE02-5C39-4FF6-8046-2A8BDF25D402}"/>
              </a:ext>
            </a:extLst>
          </p:cNvPr>
          <p:cNvSpPr txBox="1"/>
          <p:nvPr/>
        </p:nvSpPr>
        <p:spPr>
          <a:xfrm>
            <a:off x="441789" y="349322"/>
            <a:ext cx="6945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이렇게 </a:t>
            </a:r>
            <a:endParaRPr lang="en-US" altLang="ko-KR" sz="1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제안하고 싶습니다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 </a:t>
            </a:r>
          </a:p>
          <a:p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A6BC225-5B9B-419F-939F-CF29CDFF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90" y="2151777"/>
            <a:ext cx="3757730" cy="244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9BD613-65A0-448F-9B34-042D9DC2B802}"/>
              </a:ext>
            </a:extLst>
          </p:cNvPr>
          <p:cNvSpPr txBox="1"/>
          <p:nvPr/>
        </p:nvSpPr>
        <p:spPr>
          <a:xfrm>
            <a:off x="7820298" y="4706222"/>
            <a:ext cx="3962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 음식을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나와 맞는 음식점에서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dirty="0"/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이용자들은 이제 단순히 배달 목록을 보는 걸 넘어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자신에게 딱 맞는 음식점을 추천 받을 수 있게 되었습니다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21333-C6B4-4D3F-903B-684033AC955D}"/>
              </a:ext>
            </a:extLst>
          </p:cNvPr>
          <p:cNvSpPr txBox="1"/>
          <p:nvPr/>
        </p:nvSpPr>
        <p:spPr>
          <a:xfrm>
            <a:off x="8053054" y="2726708"/>
            <a:ext cx="289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슬로건을 지키면서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우리의 것을 어필하기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4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88C832-73AA-4AE8-99A2-C552A4E9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4" y="1941859"/>
            <a:ext cx="4757044" cy="2312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DC1737-8279-47B5-A659-79679F57A201}"/>
              </a:ext>
            </a:extLst>
          </p:cNvPr>
          <p:cNvSpPr txBox="1"/>
          <p:nvPr/>
        </p:nvSpPr>
        <p:spPr>
          <a:xfrm>
            <a:off x="307571" y="216131"/>
            <a:ext cx="3084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쿠팡이츠의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등장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5848F-0AB5-490D-9FBE-D0A312AD4A30}"/>
              </a:ext>
            </a:extLst>
          </p:cNvPr>
          <p:cNvSpPr txBox="1"/>
          <p:nvPr/>
        </p:nvSpPr>
        <p:spPr>
          <a:xfrm>
            <a:off x="307571" y="4423218"/>
            <a:ext cx="50541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배달 앱 </a:t>
            </a:r>
            <a:r>
              <a:rPr lang="en-US" altLang="ko-KR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</a:t>
            </a:r>
            <a:r>
              <a:rPr lang="ko-KR" altLang="en-US" sz="1600" b="0" i="0" spc="-150" dirty="0" err="1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배달의민족과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</a:t>
            </a:r>
            <a:r>
              <a:rPr lang="ko-KR" altLang="en-US" sz="1600" b="0" i="0" spc="-150" dirty="0" err="1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쿠팡이츠의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사활을 건 ‘</a:t>
            </a:r>
            <a:r>
              <a:rPr lang="ko-KR" altLang="en-US" sz="1600" b="0" i="0" spc="-150" dirty="0" err="1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단건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배달’</a:t>
            </a:r>
            <a:endParaRPr lang="en-US" altLang="ko-KR" sz="1600" b="0" i="0" spc="-150" dirty="0">
              <a:solidFill>
                <a:srgbClr val="3C3E4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 한 번에 한 집만 배달</a:t>
            </a:r>
            <a:r>
              <a:rPr lang="en-US" altLang="ko-KR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경쟁이 서울 전역으로 확대됐다</a:t>
            </a:r>
            <a:r>
              <a:rPr lang="en-US" altLang="ko-KR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600" spc="-150" dirty="0">
              <a:solidFill>
                <a:srgbClr val="3C3E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복날</a:t>
            </a:r>
            <a:r>
              <a:rPr lang="en-US" altLang="ko-KR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휴가철 등 여름철 외식 성수기를 앞두고 </a:t>
            </a:r>
            <a:r>
              <a:rPr lang="ko-KR" altLang="en-US" sz="1600" b="0" i="0" spc="-150" dirty="0" err="1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배달의민족이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회심의 승부수를 던지면서 배달 앱 전쟁에 다시 불이 붙었다</a:t>
            </a:r>
            <a:r>
              <a:rPr lang="en-US" altLang="ko-KR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endParaRPr lang="en-US" altLang="ko-KR" sz="1600" b="0" i="0" spc="-150" dirty="0">
              <a:solidFill>
                <a:srgbClr val="3C3E4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주문 즉시 </a:t>
            </a:r>
            <a:r>
              <a:rPr lang="en-US" altLang="ko-KR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이내로 물건을 소비자에게 배송해주는 </a:t>
            </a:r>
            <a:r>
              <a:rPr lang="ko-KR" altLang="en-US" sz="1600" b="0" i="0" spc="-150" dirty="0" err="1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퀵커머스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사업에서도 </a:t>
            </a:r>
            <a:r>
              <a:rPr lang="ko-KR" altLang="en-US" sz="1600" b="0" i="0" spc="-150" dirty="0" err="1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배달의민족과</a:t>
            </a:r>
            <a:r>
              <a:rPr lang="ko-KR" altLang="en-US" sz="1600" b="0" i="0" spc="-150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b="0" i="0" spc="-150" dirty="0" err="1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쿠팡의</a:t>
            </a:r>
            <a:r>
              <a:rPr lang="ko-KR" altLang="en-US" sz="1600" b="0" i="0" spc="-150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정면 충돌은 불가피할 것</a:t>
            </a:r>
            <a:r>
              <a:rPr lang="ko-KR" altLang="en-US" sz="1600" b="0" i="0" spc="-150" dirty="0">
                <a:solidFill>
                  <a:srgbClr val="3C3E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ko-KR" altLang="en-US" sz="1600" b="0" i="0" spc="-150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보인다</a:t>
            </a:r>
            <a:r>
              <a:rPr lang="en-US" altLang="ko-KR" sz="1600" b="0" i="0" spc="-150" dirty="0">
                <a:solidFill>
                  <a:srgbClr val="3C3E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spc="-1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6D63D4-2224-4BE6-BE88-B2FC356E4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2"/>
          <a:stretch/>
        </p:blipFill>
        <p:spPr>
          <a:xfrm>
            <a:off x="5883702" y="964564"/>
            <a:ext cx="2387716" cy="53543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2F6E8D-76C4-4E32-B723-8E4712454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303" b="6424"/>
          <a:stretch/>
        </p:blipFill>
        <p:spPr>
          <a:xfrm>
            <a:off x="5766046" y="5343730"/>
            <a:ext cx="2623027" cy="465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배민·요기요·쿠팡이츠, 1회용 수저 사용 &amp;quot;멈춰!&amp;quot; &amp;lt; 산업 &amp;lt; 뉴스 &amp;lt; 기사본문 - 미디어SR">
            <a:extLst>
              <a:ext uri="{FF2B5EF4-FFF2-40B4-BE49-F238E27FC236}">
                <a16:creationId xmlns:a16="http://schemas.microsoft.com/office/drawing/2014/main" id="{300F1575-54B0-438C-901F-8A38FC3EB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5" t="14770" r="3346" b="14230"/>
          <a:stretch/>
        </p:blipFill>
        <p:spPr bwMode="auto">
          <a:xfrm>
            <a:off x="5245474" y="395142"/>
            <a:ext cx="1187274" cy="122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17ED07-827A-4F36-AED8-4EF7DF8308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55"/>
          <a:stretch/>
        </p:blipFill>
        <p:spPr>
          <a:xfrm>
            <a:off x="9107496" y="715335"/>
            <a:ext cx="2534606" cy="56012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3601A7-545C-4A4A-84C8-C7115D70DA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39" b="59217"/>
          <a:stretch/>
        </p:blipFill>
        <p:spPr>
          <a:xfrm>
            <a:off x="9113795" y="2199554"/>
            <a:ext cx="2623027" cy="48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배민·요기요·쿠팡이츠, 1회용 수저 사용 &amp;quot;멈춰!&amp;quot; &amp;lt; 산업 &amp;lt; 뉴스 &amp;lt; 기사본문 - 미디어SR">
            <a:extLst>
              <a:ext uri="{FF2B5EF4-FFF2-40B4-BE49-F238E27FC236}">
                <a16:creationId xmlns:a16="http://schemas.microsoft.com/office/drawing/2014/main" id="{A9CC91E9-1880-470A-9D50-27D5B2179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0" r="65597" b="14230"/>
          <a:stretch/>
        </p:blipFill>
        <p:spPr bwMode="auto">
          <a:xfrm>
            <a:off x="8363178" y="423432"/>
            <a:ext cx="1288153" cy="122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750DA1-BDE4-4862-B821-F0E2F67B97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69" t="16364" r="3080" b="64796"/>
          <a:stretch/>
        </p:blipFill>
        <p:spPr>
          <a:xfrm>
            <a:off x="9707695" y="1266152"/>
            <a:ext cx="791275" cy="735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5966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F94572-884B-406A-9E7B-5FB97D5E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968" y="510655"/>
            <a:ext cx="5414064" cy="58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82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16114-6BB7-4DA5-B3E3-A25B6CB3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01B6F-3EBA-407F-BD52-5EE51CC21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1954C-0A59-4A3C-8BDA-8111EB10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745E4-2F05-4DBF-A613-DF66661346F8}"/>
              </a:ext>
            </a:extLst>
          </p:cNvPr>
          <p:cNvSpPr txBox="1"/>
          <p:nvPr/>
        </p:nvSpPr>
        <p:spPr>
          <a:xfrm>
            <a:off x="8964955" y="250636"/>
            <a:ext cx="46699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취향을</a:t>
            </a:r>
            <a:endParaRPr lang="en-US" altLang="ko-KR" sz="66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6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넘어서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AF19A-23CF-48A2-AC41-6308B8702746}"/>
              </a:ext>
            </a:extLst>
          </p:cNvPr>
          <p:cNvSpPr txBox="1"/>
          <p:nvPr/>
        </p:nvSpPr>
        <p:spPr>
          <a:xfrm>
            <a:off x="3321106" y="2607597"/>
            <a:ext cx="3313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넌 </a:t>
            </a:r>
            <a:r>
              <a:rPr lang="en-US" altLang="ko-KR" sz="2000" spc="-150" dirty="0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‘ </a:t>
            </a:r>
            <a:r>
              <a:rPr lang="ko-KR" altLang="en-US" sz="2000" spc="-150" dirty="0" err="1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조점례</a:t>
            </a:r>
            <a:r>
              <a:rPr lang="ko-KR" altLang="en-US" sz="2000" spc="-150" dirty="0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</a:t>
            </a:r>
            <a:r>
              <a:rPr lang="ko-KR" altLang="en-US" sz="2000" spc="-150" dirty="0" err="1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피순대</a:t>
            </a:r>
            <a:r>
              <a:rPr lang="en-US" altLang="ko-KR" sz="2000" spc="-150" dirty="0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’</a:t>
            </a:r>
            <a:r>
              <a:rPr lang="ko-KR" altLang="en-US" sz="2000" spc="-150" dirty="0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가 먹고 싶다</a:t>
            </a:r>
          </a:p>
        </p:txBody>
      </p:sp>
      <p:pic>
        <p:nvPicPr>
          <p:cNvPr id="3078" name="Picture 6" descr="유토이미지 | 벽돌담">
            <a:extLst>
              <a:ext uri="{FF2B5EF4-FFF2-40B4-BE49-F238E27FC236}">
                <a16:creationId xmlns:a16="http://schemas.microsoft.com/office/drawing/2014/main" id="{37991C6D-E3AF-45CD-9244-E1823F0A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6175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C05581-59C2-421A-8F73-65843C4FF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1" y="2464479"/>
            <a:ext cx="2191056" cy="1648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B9FDD4-A377-4BCA-A2F7-3C48F62AFB50}"/>
              </a:ext>
            </a:extLst>
          </p:cNvPr>
          <p:cNvSpPr txBox="1"/>
          <p:nvPr/>
        </p:nvSpPr>
        <p:spPr>
          <a:xfrm>
            <a:off x="105987" y="3959797"/>
            <a:ext cx="1464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취향</a:t>
            </a:r>
            <a:endParaRPr lang="en-US" altLang="ko-KR" sz="4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존중</a:t>
            </a:r>
          </a:p>
        </p:txBody>
      </p:sp>
    </p:spTree>
    <p:extLst>
      <p:ext uri="{BB962C8B-B14F-4D97-AF65-F5344CB8AC3E}">
        <p14:creationId xmlns:p14="http://schemas.microsoft.com/office/powerpoint/2010/main" val="337258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77189F-061F-4279-8C02-CD55B68ED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24"/>
          <a:stretch/>
        </p:blipFill>
        <p:spPr>
          <a:xfrm>
            <a:off x="241288" y="361916"/>
            <a:ext cx="2517978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03547C-063B-46AB-8083-0A5D0E74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19" y="2094807"/>
            <a:ext cx="5008849" cy="3491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A4C718-563C-4F6E-BDDD-1B6339B62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582" y="2455891"/>
            <a:ext cx="4453721" cy="3108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A26998-0C38-4029-9C1B-72D2E20AFA6E}"/>
              </a:ext>
            </a:extLst>
          </p:cNvPr>
          <p:cNvSpPr txBox="1"/>
          <p:nvPr/>
        </p:nvSpPr>
        <p:spPr>
          <a:xfrm>
            <a:off x="640079" y="1486608"/>
            <a:ext cx="372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기존 </a:t>
            </a:r>
            <a:r>
              <a:rPr lang="en-US" altLang="ko-KR" dirty="0">
                <a:solidFill>
                  <a:srgbClr val="FF0000"/>
                </a:solidFill>
              </a:rPr>
              <a:t>2021</a:t>
            </a:r>
            <a:r>
              <a:rPr lang="ko-KR" altLang="en-US" dirty="0">
                <a:solidFill>
                  <a:srgbClr val="FF0000"/>
                </a:solidFill>
              </a:rPr>
              <a:t>트렌드에 실린 내용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0703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26AD5D0-9A14-403B-BB1B-71DF079CC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8" t="9774" b="64401"/>
          <a:stretch/>
        </p:blipFill>
        <p:spPr>
          <a:xfrm>
            <a:off x="4061654" y="-194620"/>
            <a:ext cx="6436384" cy="41106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6459E-1E46-420D-85F5-8EC1258EFE53}"/>
              </a:ext>
            </a:extLst>
          </p:cNvPr>
          <p:cNvSpPr txBox="1"/>
          <p:nvPr/>
        </p:nvSpPr>
        <p:spPr>
          <a:xfrm>
            <a:off x="247401" y="375290"/>
            <a:ext cx="3962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 음식을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나와 맞는 음식점에서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dirty="0"/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이용자들은 이제 단순히 배달 목록을 보는 걸 넘어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자신에게 딱 맞는 음식점을 추천 받을 수 있게 되었습니다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."</a:t>
            </a:r>
          </a:p>
        </p:txBody>
      </p:sp>
      <p:pic>
        <p:nvPicPr>
          <p:cNvPr id="8194" name="Picture 2" descr="배민 본사 우아한형제들 사옥 2층 게스트 공간 탐방 후기">
            <a:extLst>
              <a:ext uri="{FF2B5EF4-FFF2-40B4-BE49-F238E27FC236}">
                <a16:creationId xmlns:a16="http://schemas.microsoft.com/office/drawing/2014/main" id="{01E6A8A5-998B-4009-AFAD-D8F7C45C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940" y="2634225"/>
            <a:ext cx="2660331" cy="160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올림픽공원역 지도">
            <a:extLst>
              <a:ext uri="{FF2B5EF4-FFF2-40B4-BE49-F238E27FC236}">
                <a16:creationId xmlns:a16="http://schemas.microsoft.com/office/drawing/2014/main" id="{BC6E0CB2-D7B5-4515-A85E-528936BEE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6"/>
          <a:stretch/>
        </p:blipFill>
        <p:spPr bwMode="auto">
          <a:xfrm>
            <a:off x="4590531" y="1499582"/>
            <a:ext cx="5273392" cy="444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배민 본사 우아한형제들 사옥 2층 게스트 공간 탐방 후기">
            <a:extLst>
              <a:ext uri="{FF2B5EF4-FFF2-40B4-BE49-F238E27FC236}">
                <a16:creationId xmlns:a16="http://schemas.microsoft.com/office/drawing/2014/main" id="{302FED2A-AFDF-4792-9A7D-0EE2DE599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673" y="2634225"/>
            <a:ext cx="2204466" cy="133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9BF7BD-B9CD-4CA5-AE73-6D71FA04AF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ghtScreen/>
                    </a14:imgEffect>
                  </a14:imgLayer>
                </a14:imgProps>
              </a:ext>
            </a:extLst>
          </a:blip>
          <a:srcRect b="21896"/>
          <a:stretch/>
        </p:blipFill>
        <p:spPr>
          <a:xfrm>
            <a:off x="5984556" y="2484595"/>
            <a:ext cx="689549" cy="632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1CE781-00D9-4013-BE90-50457D817628}"/>
              </a:ext>
            </a:extLst>
          </p:cNvPr>
          <p:cNvSpPr txBox="1"/>
          <p:nvPr/>
        </p:nvSpPr>
        <p:spPr>
          <a:xfrm>
            <a:off x="7586748" y="1024298"/>
            <a:ext cx="413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“</a:t>
            </a:r>
            <a:r>
              <a:rPr lang="ko-KR" altLang="en-US" sz="20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아리씨</a:t>
            </a:r>
            <a:r>
              <a:rPr lang="en-US" altLang="ko-KR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, </a:t>
            </a:r>
            <a:r>
              <a:rPr lang="ko-KR" altLang="en-US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오늘 이 식당 어때요</a:t>
            </a:r>
            <a:r>
              <a:rPr lang="en-US" altLang="ko-KR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”</a:t>
            </a:r>
            <a:endParaRPr lang="ko-KR" altLang="en-US" sz="20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pic>
        <p:nvPicPr>
          <p:cNvPr id="8202" name="Picture 10" descr="CI.BI,로고제작◇프랜차이즈로고제작○음식점로고○[반디로고제작] : 네이버 블로그">
            <a:extLst>
              <a:ext uri="{FF2B5EF4-FFF2-40B4-BE49-F238E27FC236}">
                <a16:creationId xmlns:a16="http://schemas.microsoft.com/office/drawing/2014/main" id="{149869A5-F02D-4992-8AE3-FC984B1D1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57012" r="77345" b="8506"/>
          <a:stretch/>
        </p:blipFill>
        <p:spPr bwMode="auto">
          <a:xfrm>
            <a:off x="-216131" y="-1704110"/>
            <a:ext cx="1014153" cy="93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Google, 지도, 위치, 로고 무료 아이콘 의 Google&amp;#39;s Logo">
            <a:extLst>
              <a:ext uri="{FF2B5EF4-FFF2-40B4-BE49-F238E27FC236}">
                <a16:creationId xmlns:a16="http://schemas.microsoft.com/office/drawing/2014/main" id="{72B8DD8B-5FCB-4F3A-935A-BBC344FC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390" y="1661178"/>
            <a:ext cx="1468874" cy="146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CI.BI,로고제작◇프랜차이즈로고제작○음식점로고○[반디로고제작] : 네이버 블로그">
            <a:extLst>
              <a:ext uri="{FF2B5EF4-FFF2-40B4-BE49-F238E27FC236}">
                <a16:creationId xmlns:a16="http://schemas.microsoft.com/office/drawing/2014/main" id="{9915FB2E-8B32-4759-BBEA-D07581733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5" t="2198" r="42648" b="59658"/>
          <a:stretch/>
        </p:blipFill>
        <p:spPr bwMode="auto">
          <a:xfrm>
            <a:off x="5141487" y="2015731"/>
            <a:ext cx="494680" cy="53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Google, 지도, 위치, 로고 무료 아이콘 의 Google&amp;#39;s Logo">
            <a:extLst>
              <a:ext uri="{FF2B5EF4-FFF2-40B4-BE49-F238E27FC236}">
                <a16:creationId xmlns:a16="http://schemas.microsoft.com/office/drawing/2014/main" id="{8C515723-EA20-4EE5-8330-379A244A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43" y="1948866"/>
            <a:ext cx="1468874" cy="146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가장 맛있는 족발 메뉴 - 셔틀 딜리버리">
            <a:extLst>
              <a:ext uri="{FF2B5EF4-FFF2-40B4-BE49-F238E27FC236}">
                <a16:creationId xmlns:a16="http://schemas.microsoft.com/office/drawing/2014/main" id="{B66DDF1B-AA51-480C-805A-62963678E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256" y="2314529"/>
            <a:ext cx="610960" cy="3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Google, 지도, 위치, 로고 무료 아이콘 의 Google&amp;#39;s Logo">
            <a:extLst>
              <a:ext uri="{FF2B5EF4-FFF2-40B4-BE49-F238E27FC236}">
                <a16:creationId xmlns:a16="http://schemas.microsoft.com/office/drawing/2014/main" id="{FFC2C7AE-77C7-4A04-BD8B-E57A99904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52" y="4479010"/>
            <a:ext cx="1468874" cy="146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I.BI,로고제작◇프랜차이즈로고제작○음식점로고○[반디로고제작] : 네이버 블로그">
            <a:extLst>
              <a:ext uri="{FF2B5EF4-FFF2-40B4-BE49-F238E27FC236}">
                <a16:creationId xmlns:a16="http://schemas.microsoft.com/office/drawing/2014/main" id="{1AD6C566-1811-4D47-AF29-F6577A0F7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57012" r="77345" b="8506"/>
          <a:stretch/>
        </p:blipFill>
        <p:spPr bwMode="auto">
          <a:xfrm>
            <a:off x="7769637" y="4833807"/>
            <a:ext cx="542502" cy="50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Google, 지도, 위치, 로고 무료 아이콘 의 Google&amp;#39;s Logo">
            <a:extLst>
              <a:ext uri="{FF2B5EF4-FFF2-40B4-BE49-F238E27FC236}">
                <a16:creationId xmlns:a16="http://schemas.microsoft.com/office/drawing/2014/main" id="{7B0266DB-E089-49F9-8E50-CF5EBB2A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387" y="4287344"/>
            <a:ext cx="1468874" cy="146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동대문엽기떡볶이">
            <a:extLst>
              <a:ext uri="{FF2B5EF4-FFF2-40B4-BE49-F238E27FC236}">
                <a16:creationId xmlns:a16="http://schemas.microsoft.com/office/drawing/2014/main" id="{21E32671-BB26-4D0D-957C-FCCCEB6D0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1" t="9246" r="12756" b="57000"/>
          <a:stretch/>
        </p:blipFill>
        <p:spPr bwMode="auto">
          <a:xfrm>
            <a:off x="4767158" y="4599871"/>
            <a:ext cx="1153564" cy="3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Google, 지도, 위치, 로고 무료 아이콘 의 Google&amp;#39;s Logo">
            <a:extLst>
              <a:ext uri="{FF2B5EF4-FFF2-40B4-BE49-F238E27FC236}">
                <a16:creationId xmlns:a16="http://schemas.microsoft.com/office/drawing/2014/main" id="{DFCD1834-2BE0-4222-AC81-C93FE812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349" y="4178542"/>
            <a:ext cx="909535" cy="90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Google, 지도, 위치, 로고 무료 아이콘 의 Google&amp;#39;s Logo">
            <a:extLst>
              <a:ext uri="{FF2B5EF4-FFF2-40B4-BE49-F238E27FC236}">
                <a16:creationId xmlns:a16="http://schemas.microsoft.com/office/drawing/2014/main" id="{BD181221-0AFA-4A23-A9DA-E2621BEC5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400" y="1331780"/>
            <a:ext cx="909535" cy="90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D7D5F-29CA-418E-AA1C-227B32FE7C48}"/>
              </a:ext>
            </a:extLst>
          </p:cNvPr>
          <p:cNvSpPr txBox="1"/>
          <p:nvPr/>
        </p:nvSpPr>
        <p:spPr>
          <a:xfrm>
            <a:off x="393254" y="3364014"/>
            <a:ext cx="41523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구현 하고자 하는 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추천시스템 화면을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한 페이지에 깔끔하게 넣고 싶다</a:t>
            </a:r>
            <a:r>
              <a:rPr lang="en-US" altLang="ko-KR" sz="1600" dirty="0">
                <a:solidFill>
                  <a:srgbClr val="FF0000"/>
                </a:solidFill>
              </a:rPr>
              <a:t>~!!!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Ex&gt; </a:t>
            </a:r>
            <a:r>
              <a:rPr lang="ko-KR" altLang="en-US" sz="1600" dirty="0">
                <a:solidFill>
                  <a:srgbClr val="FF0000"/>
                </a:solidFill>
              </a:rPr>
              <a:t>나만의 음식점 지도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      </a:t>
            </a:r>
            <a:r>
              <a:rPr lang="ko-KR" altLang="en-US" sz="1600" dirty="0">
                <a:solidFill>
                  <a:srgbClr val="FF0000"/>
                </a:solidFill>
              </a:rPr>
              <a:t>나만의 음식점 목록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      </a:t>
            </a:r>
            <a:r>
              <a:rPr lang="ko-KR" altLang="en-US" sz="1600" dirty="0">
                <a:solidFill>
                  <a:srgbClr val="FF0000"/>
                </a:solidFill>
              </a:rPr>
              <a:t>추천 단일메뉴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62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6758CD90-D01A-4F98-84BC-317F7B40CF09}"/>
              </a:ext>
            </a:extLst>
          </p:cNvPr>
          <p:cNvSpPr/>
          <p:nvPr/>
        </p:nvSpPr>
        <p:spPr>
          <a:xfrm>
            <a:off x="2326853" y="1986741"/>
            <a:ext cx="3188265" cy="2701293"/>
          </a:xfrm>
          <a:prstGeom prst="wedgeRectCallout">
            <a:avLst>
              <a:gd name="adj1" fmla="val -43648"/>
              <a:gd name="adj2" fmla="val 67146"/>
            </a:avLst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330EA3-5D83-477E-92A4-4F409789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3" b="10182"/>
          <a:stretch/>
        </p:blipFill>
        <p:spPr>
          <a:xfrm>
            <a:off x="6827432" y="1021870"/>
            <a:ext cx="2308255" cy="48142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4B1397-B380-4194-BE33-821ACAF67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6" b="9818"/>
          <a:stretch/>
        </p:blipFill>
        <p:spPr>
          <a:xfrm>
            <a:off x="9135687" y="1986741"/>
            <a:ext cx="2308255" cy="45553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2ACA3C-D3F1-44E7-B6F0-629C8878A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3" b="90069"/>
          <a:stretch/>
        </p:blipFill>
        <p:spPr>
          <a:xfrm>
            <a:off x="6745669" y="955368"/>
            <a:ext cx="3549751" cy="482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56E372-04C7-4455-AE33-CC1E4D74EEDB}"/>
              </a:ext>
            </a:extLst>
          </p:cNvPr>
          <p:cNvSpPr txBox="1"/>
          <p:nvPr/>
        </p:nvSpPr>
        <p:spPr>
          <a:xfrm>
            <a:off x="2390158" y="2380431"/>
            <a:ext cx="34331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아리야</a:t>
            </a:r>
            <a:r>
              <a:rPr lang="en-US" altLang="ko-KR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, </a:t>
            </a:r>
            <a:r>
              <a:rPr lang="ko-KR" altLang="en-US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나 국밥 먹고 싶어</a:t>
            </a:r>
            <a:r>
              <a:rPr lang="en-US" altLang="ko-KR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.</a:t>
            </a:r>
          </a:p>
          <a:p>
            <a:endParaRPr lang="en-US" altLang="ko-KR" sz="14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ko-KR" altLang="en-US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풋고추와 부추는 </a:t>
            </a:r>
            <a:r>
              <a:rPr lang="ko-KR" altLang="en-US" sz="14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필수지</a:t>
            </a:r>
            <a:r>
              <a:rPr lang="en-US" altLang="ko-KR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!</a:t>
            </a:r>
          </a:p>
          <a:p>
            <a:r>
              <a:rPr lang="ko-KR" altLang="en-US" sz="14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찰순대는</a:t>
            </a:r>
            <a:r>
              <a:rPr lang="ko-KR" altLang="en-US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싫어 </a:t>
            </a:r>
            <a:r>
              <a:rPr lang="en-US" altLang="ko-KR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!!</a:t>
            </a:r>
          </a:p>
          <a:p>
            <a:endParaRPr lang="en-US" altLang="ko-KR" sz="14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ko-KR" altLang="en-US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그리고 저번에 국밥에 </a:t>
            </a:r>
            <a:endParaRPr lang="en-US" altLang="ko-KR" sz="14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ko-KR" altLang="en-US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숙주가 들어간 곳이 있더라</a:t>
            </a:r>
            <a:r>
              <a:rPr lang="en-US" altLang="ko-KR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..;</a:t>
            </a:r>
          </a:p>
          <a:p>
            <a:r>
              <a:rPr lang="ko-KR" altLang="en-US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우리 제대로 된 </a:t>
            </a:r>
            <a:r>
              <a:rPr lang="ko-KR" altLang="en-US" sz="14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부산식</a:t>
            </a:r>
            <a:r>
              <a:rPr lang="ko-KR" altLang="en-US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국밥 어때 </a:t>
            </a:r>
            <a:r>
              <a:rPr lang="en-US" altLang="ko-KR" sz="14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??!!!</a:t>
            </a:r>
          </a:p>
          <a:p>
            <a:endParaRPr lang="en-US" altLang="ko-KR" sz="14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D0D6420-2740-4FD6-8210-F7B0B1AA0C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8" t="9774" b="64401"/>
          <a:stretch/>
        </p:blipFill>
        <p:spPr>
          <a:xfrm>
            <a:off x="539284" y="4821800"/>
            <a:ext cx="3188264" cy="20362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F5E203E-E779-47A5-81D0-8820C4CB4E22}"/>
              </a:ext>
            </a:extLst>
          </p:cNvPr>
          <p:cNvSpPr/>
          <p:nvPr/>
        </p:nvSpPr>
        <p:spPr>
          <a:xfrm>
            <a:off x="814648" y="5669280"/>
            <a:ext cx="2552007" cy="1188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8B2BB59-CD20-44C4-BE38-0E95D1272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69" y="6067873"/>
            <a:ext cx="677440" cy="565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D92286D-BEA1-413F-BA4A-ECD4F6F7057F}"/>
              </a:ext>
            </a:extLst>
          </p:cNvPr>
          <p:cNvSpPr txBox="1"/>
          <p:nvPr/>
        </p:nvSpPr>
        <p:spPr>
          <a:xfrm>
            <a:off x="1579418" y="6119690"/>
            <a:ext cx="157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국밥부장관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D8D6A2-2D6C-4458-82D2-3604DDA236F4}"/>
              </a:ext>
            </a:extLst>
          </p:cNvPr>
          <p:cNvSpPr txBox="1"/>
          <p:nvPr/>
        </p:nvSpPr>
        <p:spPr>
          <a:xfrm>
            <a:off x="2866594" y="838206"/>
            <a:ext cx="499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서울에는 비슷한 가게들이 너무 많다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내 취향에 딱 맞는 가게를 고를 수는 없을까</a:t>
            </a:r>
            <a:r>
              <a:rPr lang="en-US" altLang="ko-KR" dirty="0">
                <a:solidFill>
                  <a:srgbClr val="FF0000"/>
                </a:solidFill>
              </a:rPr>
              <a:t>?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입맛은 쉽게 변하지 않으니까</a:t>
            </a:r>
            <a:r>
              <a:rPr lang="en-US" altLang="ko-KR" dirty="0">
                <a:solidFill>
                  <a:srgbClr val="FF0000"/>
                </a:solidFill>
              </a:rPr>
              <a:t>..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80AE35-033C-454C-A2EA-F0A54CFCB548}"/>
              </a:ext>
            </a:extLst>
          </p:cNvPr>
          <p:cNvSpPr txBox="1"/>
          <p:nvPr/>
        </p:nvSpPr>
        <p:spPr>
          <a:xfrm>
            <a:off x="2838420" y="269173"/>
            <a:ext cx="2676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2060"/>
                </a:solidFill>
              </a:rPr>
              <a:t>왜 </a:t>
            </a:r>
            <a:r>
              <a:rPr lang="en-US" altLang="ko-KR" sz="1600" dirty="0">
                <a:solidFill>
                  <a:srgbClr val="002060"/>
                </a:solidFill>
              </a:rPr>
              <a:t>WHY</a:t>
            </a:r>
          </a:p>
          <a:p>
            <a:r>
              <a:rPr lang="ko-KR" altLang="en-US" sz="1600" dirty="0">
                <a:solidFill>
                  <a:srgbClr val="002060"/>
                </a:solidFill>
              </a:rPr>
              <a:t>필요하다 생각하였는지</a:t>
            </a:r>
          </a:p>
        </p:txBody>
      </p:sp>
    </p:spTree>
    <p:extLst>
      <p:ext uri="{BB962C8B-B14F-4D97-AF65-F5344CB8AC3E}">
        <p14:creationId xmlns:p14="http://schemas.microsoft.com/office/powerpoint/2010/main" val="1410056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B915E1-80E5-4D74-8665-0E8A7338A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92"/>
            <a:ext cx="12192000" cy="68655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F2B794-9A8E-442A-A5C5-C6147E298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25" b="29961"/>
          <a:stretch/>
        </p:blipFill>
        <p:spPr>
          <a:xfrm>
            <a:off x="1748047" y="2259161"/>
            <a:ext cx="2809875" cy="27852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5324ED-24F8-49A7-9A1D-F2B923857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732" b="29655"/>
          <a:stretch/>
        </p:blipFill>
        <p:spPr>
          <a:xfrm>
            <a:off x="7968049" y="2259161"/>
            <a:ext cx="2809875" cy="278524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7AC5F65-37B9-48C9-8C1B-4FE42A0A0A99}"/>
              </a:ext>
            </a:extLst>
          </p:cNvPr>
          <p:cNvGrpSpPr/>
          <p:nvPr/>
        </p:nvGrpSpPr>
        <p:grpSpPr>
          <a:xfrm>
            <a:off x="4495384" y="436870"/>
            <a:ext cx="6945330" cy="707886"/>
            <a:chOff x="400692" y="360670"/>
            <a:chExt cx="6945330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BC854C-8D30-48B7-86B0-305490E2BE44}"/>
                </a:ext>
              </a:extLst>
            </p:cNvPr>
            <p:cNvSpPr txBox="1"/>
            <p:nvPr/>
          </p:nvSpPr>
          <p:spPr>
            <a:xfrm>
              <a:off x="400692" y="360670"/>
              <a:ext cx="69453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연어회</a:t>
              </a:r>
              <a:r>
                <a:rPr lang="ko-KR" altLang="en-US" sz="4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  </a:t>
              </a:r>
              <a:r>
                <a:rPr lang="ko-KR" altLang="en-US" sz="40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땡겨요</a:t>
              </a:r>
              <a:r>
                <a:rPr lang="en-US" altLang="ko-KR" sz="4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.</a:t>
              </a:r>
              <a:endPara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7079D2-C107-4BBF-A20F-BC65CA8D0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26" t="36531" r="82438" b="59914"/>
            <a:stretch/>
          </p:blipFill>
          <p:spPr>
            <a:xfrm>
              <a:off x="1953396" y="496585"/>
              <a:ext cx="413659" cy="33745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CC444DD-6ED8-48EF-A35F-0CE1D7C9AC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</a:extLst>
          </a:blip>
          <a:srcRect b="21896"/>
          <a:stretch/>
        </p:blipFill>
        <p:spPr>
          <a:xfrm>
            <a:off x="11624939" y="6319633"/>
            <a:ext cx="468117" cy="429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0B767F-52D7-4A00-8BF3-F92D1F832E03}"/>
              </a:ext>
            </a:extLst>
          </p:cNvPr>
          <p:cNvSpPr txBox="1"/>
          <p:nvPr/>
        </p:nvSpPr>
        <p:spPr>
          <a:xfrm>
            <a:off x="4796444" y="3778922"/>
            <a:ext cx="3981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비슷한 연어회지만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취향차이는 분명하니까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초장 </a:t>
            </a:r>
            <a:r>
              <a:rPr lang="en-US" altLang="ko-KR" dirty="0">
                <a:solidFill>
                  <a:srgbClr val="FF0000"/>
                </a:solidFill>
              </a:rPr>
              <a:t>VS </a:t>
            </a:r>
            <a:r>
              <a:rPr lang="ko-KR" altLang="en-US" dirty="0" err="1">
                <a:solidFill>
                  <a:srgbClr val="FF0000"/>
                </a:solidFill>
              </a:rPr>
              <a:t>홀스레디쉬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36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72CB3B-155E-452F-82F6-EA5F2C1A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E1BDCD-08A1-404B-AA5F-8DE8304A85AB}"/>
              </a:ext>
            </a:extLst>
          </p:cNvPr>
          <p:cNvSpPr txBox="1"/>
          <p:nvPr/>
        </p:nvSpPr>
        <p:spPr>
          <a:xfrm>
            <a:off x="8973268" y="242323"/>
            <a:ext cx="46699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힘내요</a:t>
            </a:r>
            <a:r>
              <a:rPr lang="en-US" altLang="ko-KR" sz="6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</a:p>
          <a:p>
            <a:r>
              <a:rPr lang="ko-KR" altLang="en-US" sz="6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사장님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568DAD-6E73-43A1-8E33-CC33DA590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439" y="462112"/>
            <a:ext cx="1619476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39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7B0D4A-5281-41C8-BFF0-A896C57E9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4569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2492E8-7E51-4031-A087-8E6D6CFF86CA}"/>
              </a:ext>
            </a:extLst>
          </p:cNvPr>
          <p:cNvSpPr txBox="1"/>
          <p:nvPr/>
        </p:nvSpPr>
        <p:spPr>
          <a:xfrm>
            <a:off x="332509" y="4946073"/>
            <a:ext cx="4862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추천시스템으로 </a:t>
            </a:r>
            <a:endParaRPr lang="en-US" altLang="ko-KR" dirty="0"/>
          </a:p>
          <a:p>
            <a:r>
              <a:rPr lang="ko-KR" altLang="en-US" dirty="0"/>
              <a:t>고객들의 메뉴수요를 알 수 있어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메뉴개발에 </a:t>
            </a:r>
            <a:r>
              <a:rPr lang="ko-KR" altLang="en-US" dirty="0" err="1"/>
              <a:t>도음이</a:t>
            </a:r>
            <a:r>
              <a:rPr lang="ko-KR" altLang="en-US" dirty="0"/>
              <a:t> </a:t>
            </a:r>
            <a:r>
              <a:rPr lang="ko-KR" altLang="en-US" dirty="0" err="1"/>
              <a:t>되지않을까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916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00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38CD4D-A328-4B7B-A54B-D85D2EDF2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94" t="15261" r="13304" b="12786"/>
          <a:stretch/>
        </p:blipFill>
        <p:spPr>
          <a:xfrm>
            <a:off x="357449" y="1803863"/>
            <a:ext cx="2887894" cy="3524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47E39-5A26-40E6-9ED5-BF8A3B5AD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5" r="8429"/>
          <a:stretch/>
        </p:blipFill>
        <p:spPr>
          <a:xfrm>
            <a:off x="3245343" y="1355841"/>
            <a:ext cx="2826327" cy="4396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B140EA-33C6-42EE-A491-F46F391463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48" t="19374" r="14708" b="14988"/>
          <a:stretch/>
        </p:blipFill>
        <p:spPr>
          <a:xfrm>
            <a:off x="5885413" y="1512916"/>
            <a:ext cx="2901142" cy="37324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261BD4-AE99-4306-8B04-2C33B72A5E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66" t="15376" r="17892" b="17179"/>
          <a:stretch/>
        </p:blipFill>
        <p:spPr>
          <a:xfrm>
            <a:off x="8711740" y="1421477"/>
            <a:ext cx="2610196" cy="373241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415B0E81-788F-442F-AEC3-206C96E21847}"/>
              </a:ext>
            </a:extLst>
          </p:cNvPr>
          <p:cNvSpPr/>
          <p:nvPr/>
        </p:nvSpPr>
        <p:spPr>
          <a:xfrm>
            <a:off x="1801396" y="2086495"/>
            <a:ext cx="659171" cy="631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7AD5F0C-2D85-4BD2-A30D-F60EFD27411F}"/>
              </a:ext>
            </a:extLst>
          </p:cNvPr>
          <p:cNvSpPr/>
          <p:nvPr/>
        </p:nvSpPr>
        <p:spPr>
          <a:xfrm>
            <a:off x="4504269" y="2797233"/>
            <a:ext cx="659171" cy="631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78425CD-74F2-4B2F-8A3C-3D7D8379AE25}"/>
              </a:ext>
            </a:extLst>
          </p:cNvPr>
          <p:cNvSpPr/>
          <p:nvPr/>
        </p:nvSpPr>
        <p:spPr>
          <a:xfrm>
            <a:off x="7200363" y="1677785"/>
            <a:ext cx="659171" cy="631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1962DE-12CA-4196-9CFD-123D94C03FE4}"/>
              </a:ext>
            </a:extLst>
          </p:cNvPr>
          <p:cNvSpPr/>
          <p:nvPr/>
        </p:nvSpPr>
        <p:spPr>
          <a:xfrm>
            <a:off x="9880614" y="1704109"/>
            <a:ext cx="659171" cy="631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11BFA6-F3D5-4FCB-B37E-E48E3E847FAC}"/>
              </a:ext>
            </a:extLst>
          </p:cNvPr>
          <p:cNvSpPr txBox="1"/>
          <p:nvPr/>
        </p:nvSpPr>
        <p:spPr>
          <a:xfrm>
            <a:off x="66501" y="166838"/>
            <a:ext cx="679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어떤 민족인가요</a:t>
            </a:r>
            <a:r>
              <a:rPr lang="en-US" altLang="ko-KR" sz="3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0C650-7E0C-4AC4-8101-3B0A86EFD9F1}"/>
              </a:ext>
            </a:extLst>
          </p:cNvPr>
          <p:cNvSpPr txBox="1"/>
          <p:nvPr/>
        </p:nvSpPr>
        <p:spPr>
          <a:xfrm rot="1689228">
            <a:off x="1789796" y="2323884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호준</a:t>
            </a:r>
            <a:endParaRPr lang="ko-KR" altLang="en-US" dirty="0">
              <a:solidFill>
                <a:schemeClr val="bg1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640D91-6B7C-4441-83A2-E4664441FB03}"/>
              </a:ext>
            </a:extLst>
          </p:cNvPr>
          <p:cNvSpPr txBox="1"/>
          <p:nvPr/>
        </p:nvSpPr>
        <p:spPr>
          <a:xfrm>
            <a:off x="7240267" y="183532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승희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E445A82-BDBE-47F1-B529-4CC095449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7061" y="158244"/>
            <a:ext cx="1553752" cy="21776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546D73-F2EA-48AC-83F5-404B3319D930}"/>
              </a:ext>
            </a:extLst>
          </p:cNvPr>
          <p:cNvSpPr txBox="1"/>
          <p:nvPr/>
        </p:nvSpPr>
        <p:spPr>
          <a:xfrm>
            <a:off x="4544398" y="5752408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인재상에 맞는 자기 어필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84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5ACE2A-8984-4321-AE8D-3B91FC63CECC}"/>
              </a:ext>
            </a:extLst>
          </p:cNvPr>
          <p:cNvSpPr txBox="1"/>
          <p:nvPr/>
        </p:nvSpPr>
        <p:spPr>
          <a:xfrm>
            <a:off x="573578" y="2004945"/>
            <a:ext cx="106605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하나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어떤 민족인가요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r>
              <a:rPr lang="en-US" altLang="ko-KR" dirty="0"/>
              <a:t>     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우아한 형제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그들은 누구인가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02. 10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동안 무엇을 했을까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둘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현주소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/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01.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배민은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이것도 잘해요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en-US" altLang="ko-KR" dirty="0"/>
              <a:t>02. </a:t>
            </a:r>
            <a:r>
              <a:rPr lang="ko-KR" altLang="en-US" dirty="0" err="1"/>
              <a:t>쿠팡이츠의</a:t>
            </a:r>
            <a:r>
              <a:rPr lang="ko-KR" altLang="en-US" dirty="0"/>
              <a:t> 등장</a:t>
            </a:r>
            <a:endParaRPr lang="en-US" altLang="ko-KR" dirty="0"/>
          </a:p>
          <a:p>
            <a:r>
              <a:rPr lang="en-US" altLang="ko-KR" dirty="0"/>
              <a:t>03. </a:t>
            </a: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C44DF-60C2-4DCC-A223-AF796F0BB45F}"/>
              </a:ext>
            </a:extLst>
          </p:cNvPr>
          <p:cNvSpPr txBox="1"/>
          <p:nvPr/>
        </p:nvSpPr>
        <p:spPr>
          <a:xfrm>
            <a:off x="4353095" y="250620"/>
            <a:ext cx="38321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셋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취향을 넘어 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01.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취향을 저격하는 주문들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02.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나만의 음식점으로 목록 채우기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76C2D-D3C1-4CAA-930D-6E5EC9D556AF}"/>
              </a:ext>
            </a:extLst>
          </p:cNvPr>
          <p:cNvSpPr txBox="1"/>
          <p:nvPr/>
        </p:nvSpPr>
        <p:spPr>
          <a:xfrm>
            <a:off x="8309954" y="229099"/>
            <a:ext cx="383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넷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2022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주문보고서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01.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나만의 주문목록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02.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사장님의 메뉴개발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AE48F-F218-483A-93A9-831616475313}"/>
              </a:ext>
            </a:extLst>
          </p:cNvPr>
          <p:cNvSpPr txBox="1"/>
          <p:nvPr/>
        </p:nvSpPr>
        <p:spPr>
          <a:xfrm>
            <a:off x="573578" y="5170499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배민을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파헤쳐보기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5FD9B-74D5-48B1-83D0-A299D0C19B6B}"/>
              </a:ext>
            </a:extLst>
          </p:cNvPr>
          <p:cNvSpPr txBox="1"/>
          <p:nvPr/>
        </p:nvSpPr>
        <p:spPr>
          <a:xfrm>
            <a:off x="4731324" y="4899483"/>
            <a:ext cx="3261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우리가 구현하고자 하는 기술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추천시스템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1191B-2C75-446F-BE2F-FBB1ADFB2BCE}"/>
              </a:ext>
            </a:extLst>
          </p:cNvPr>
          <p:cNvSpPr txBox="1"/>
          <p:nvPr/>
        </p:nvSpPr>
        <p:spPr>
          <a:xfrm>
            <a:off x="8518652" y="2342830"/>
            <a:ext cx="3591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우리의 기술로 </a:t>
            </a:r>
            <a:r>
              <a:rPr lang="ko-KR" altLang="en-US" dirty="0" err="1">
                <a:solidFill>
                  <a:srgbClr val="FF0000"/>
                </a:solidFill>
              </a:rPr>
              <a:t>배민이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얻은</a:t>
            </a:r>
            <a:r>
              <a:rPr lang="ko-KR" altLang="en-US" dirty="0">
                <a:solidFill>
                  <a:srgbClr val="FF0000"/>
                </a:solidFill>
              </a:rPr>
              <a:t> 이점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미래지만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추후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트렌드에 실릴 내용을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구체적으로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BFAF20-04A4-43BE-BAEA-5E1AA1F2D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24"/>
          <a:stretch/>
        </p:blipFill>
        <p:spPr>
          <a:xfrm>
            <a:off x="4522342" y="1351131"/>
            <a:ext cx="2517978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946A7D-77D2-44DE-8B92-C20744FD9364}"/>
              </a:ext>
            </a:extLst>
          </p:cNvPr>
          <p:cNvSpPr txBox="1"/>
          <p:nvPr/>
        </p:nvSpPr>
        <p:spPr>
          <a:xfrm>
            <a:off x="6095999" y="1555604"/>
            <a:ext cx="326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기존 </a:t>
            </a:r>
            <a:r>
              <a:rPr lang="ko-KR" altLang="en-US" dirty="0" err="1">
                <a:solidFill>
                  <a:srgbClr val="FF0000"/>
                </a:solidFill>
              </a:rPr>
              <a:t>배민의</a:t>
            </a:r>
            <a:r>
              <a:rPr lang="ko-KR" altLang="en-US" dirty="0">
                <a:solidFill>
                  <a:srgbClr val="FF0000"/>
                </a:solidFill>
              </a:rPr>
              <a:t> 기술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57463DE-C3EB-4390-A2DD-D85DF13D6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49" t="15259" r="10740" b="41607"/>
          <a:stretch/>
        </p:blipFill>
        <p:spPr>
          <a:xfrm>
            <a:off x="1304214" y="170610"/>
            <a:ext cx="1231169" cy="1754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454D5B2-069F-47BE-91CC-0971B8AAE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652" y="4387682"/>
            <a:ext cx="3307194" cy="2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4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우아한형제들">
            <a:extLst>
              <a:ext uri="{FF2B5EF4-FFF2-40B4-BE49-F238E27FC236}">
                <a16:creationId xmlns:a16="http://schemas.microsoft.com/office/drawing/2014/main" id="{EF9461D6-B577-42E7-AC8A-6C46A0ACDCA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33659" r="21256" b="31343"/>
          <a:stretch/>
        </p:blipFill>
        <p:spPr bwMode="auto">
          <a:xfrm>
            <a:off x="283791" y="299826"/>
            <a:ext cx="3273425" cy="9785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E5FD5-0908-4303-959B-7F00FEE56E3A}"/>
              </a:ext>
            </a:extLst>
          </p:cNvPr>
          <p:cNvSpPr txBox="1"/>
          <p:nvPr/>
        </p:nvSpPr>
        <p:spPr>
          <a:xfrm>
            <a:off x="-527028" y="1273793"/>
            <a:ext cx="6096000" cy="461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배달의민족 한나체 Pro" panose="020B0600000101010101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좋은 음식을 먹고 싶은 곳에서</a:t>
            </a: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.”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DCDB6-5AEE-4693-A452-C8CD5DD7236D}"/>
              </a:ext>
            </a:extLst>
          </p:cNvPr>
          <p:cNvSpPr txBox="1"/>
          <p:nvPr/>
        </p:nvSpPr>
        <p:spPr>
          <a:xfrm>
            <a:off x="5930723" y="3109698"/>
            <a:ext cx="62592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우아한형제들은 배달음식을</a:t>
            </a:r>
            <a:endParaRPr lang="en-US" altLang="ko-KR" sz="1600" spc="-1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ko-KR" altLang="en-US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b="0" i="0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‘사랑하는 사람과 나누는 행복한 시간’</a:t>
            </a:r>
            <a:r>
              <a:rPr lang="ko-KR" altLang="en-US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이라고 정의 내립니다</a:t>
            </a:r>
            <a:r>
              <a:rPr lang="en-US" altLang="ko-KR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endParaRPr lang="en-US" altLang="ko-KR" sz="1600" b="0" i="0" spc="-15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ko-KR" altLang="en-US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우아한형제들에게 </a:t>
            </a:r>
            <a:r>
              <a:rPr lang="ko-KR" altLang="en-US" sz="1600" b="0" i="0" spc="-15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배달음식이란</a:t>
            </a:r>
            <a:r>
              <a:rPr lang="en-US" altLang="ko-KR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spc="-15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ko-KR" altLang="en-US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혼자 끼니를 때우기 위해 먹는 음식이 아니라 </a:t>
            </a:r>
            <a:endParaRPr lang="en-US" altLang="ko-KR" sz="1600" b="0" i="0" spc="-15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ko-KR" altLang="en-US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가족이나 주위 사람들과 즐겁게 먹은 음식 혹은 체험이기 때문입니다</a:t>
            </a:r>
            <a:r>
              <a:rPr lang="en-US" altLang="ko-KR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r>
              <a:rPr lang="ko-KR" altLang="en-US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우리는 사랑하는 사람들과 ‘좋은 음식을 먹고 싶은 곳에서’ 먹기 위해 배달음식을 시킵니다</a:t>
            </a:r>
            <a:r>
              <a:rPr lang="en-US" altLang="ko-KR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endParaRPr lang="en-US" altLang="ko-KR" sz="1600" b="0" i="0" spc="-15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ko-KR" altLang="en-US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우아한형제들은</a:t>
            </a:r>
            <a:endParaRPr lang="en-US" altLang="ko-KR" sz="1600" b="0" i="0" spc="-15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ko-KR" altLang="en-US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바로 그 </a:t>
            </a:r>
            <a:r>
              <a:rPr lang="ko-KR" altLang="en-US" sz="1600" b="0" i="0" spc="-1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행복한 순간을 만들어가는 회사</a:t>
            </a:r>
            <a:r>
              <a:rPr lang="ko-KR" altLang="en-US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입니다</a:t>
            </a:r>
            <a:r>
              <a:rPr lang="en-US" altLang="ko-KR" sz="1600" b="0" i="0" spc="-15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ko-KR" altLang="en-US" sz="1600" dirty="0"/>
          </a:p>
        </p:txBody>
      </p:sp>
      <p:pic>
        <p:nvPicPr>
          <p:cNvPr id="1026" name="Picture 2" descr="배달의민족, &amp;#39;주 단위&amp;#39; 정산에서 &amp;#39;일 단위&amp;#39; 정산으로 변경 – 스타트업 스토리 플랫폼 &amp;#39;플래텀(Platum)&amp;#39;">
            <a:extLst>
              <a:ext uri="{FF2B5EF4-FFF2-40B4-BE49-F238E27FC236}">
                <a16:creationId xmlns:a16="http://schemas.microsoft.com/office/drawing/2014/main" id="{62E361C8-9972-4B06-B044-CAA4BF0E2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3933" r="8928" b="7207"/>
          <a:stretch/>
        </p:blipFill>
        <p:spPr bwMode="auto">
          <a:xfrm>
            <a:off x="5941609" y="886839"/>
            <a:ext cx="2133600" cy="215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6343E7-F53C-4AEC-B9CD-A1B74AD5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85AE7-D454-462C-9E76-D9E3D7EFAB8F}"/>
              </a:ext>
            </a:extLst>
          </p:cNvPr>
          <p:cNvSpPr txBox="1"/>
          <p:nvPr/>
        </p:nvSpPr>
        <p:spPr>
          <a:xfrm>
            <a:off x="8692660" y="250636"/>
            <a:ext cx="46699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하나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66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66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ko-KR" altLang="en-US" sz="6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발자취</a:t>
            </a:r>
          </a:p>
        </p:txBody>
      </p:sp>
    </p:spTree>
    <p:extLst>
      <p:ext uri="{BB962C8B-B14F-4D97-AF65-F5344CB8AC3E}">
        <p14:creationId xmlns:p14="http://schemas.microsoft.com/office/powerpoint/2010/main" val="250236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7C28A2-452C-4BDF-BF31-BAB732A9B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0" y="694938"/>
            <a:ext cx="3715034" cy="1544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7A95CC-F3AD-44C1-9E35-87B9107F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17" y="694938"/>
            <a:ext cx="3143165" cy="23441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27333-7773-47D8-8BD6-F2A7A73F3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967" y="657941"/>
            <a:ext cx="3143165" cy="23811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22833C-EAD7-46C9-8780-4D3F50E90CC7}"/>
              </a:ext>
            </a:extLst>
          </p:cNvPr>
          <p:cNvSpPr txBox="1"/>
          <p:nvPr/>
        </p:nvSpPr>
        <p:spPr>
          <a:xfrm>
            <a:off x="288607" y="118749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 동안 무엇을 했을까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18285-FA80-4E90-838D-7BE64ECFAD71}"/>
              </a:ext>
            </a:extLst>
          </p:cNvPr>
          <p:cNvSpPr txBox="1"/>
          <p:nvPr/>
        </p:nvSpPr>
        <p:spPr>
          <a:xfrm>
            <a:off x="296920" y="5839896"/>
            <a:ext cx="444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>
                <a:solidFill>
                  <a:srgbClr val="FF0000"/>
                </a:solidFill>
              </a:rPr>
              <a:t>년 동안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빠른 성장을 이룬 기업임을 잘 표현하기</a:t>
            </a:r>
          </a:p>
        </p:txBody>
      </p:sp>
    </p:spTree>
    <p:extLst>
      <p:ext uri="{BB962C8B-B14F-4D97-AF65-F5344CB8AC3E}">
        <p14:creationId xmlns:p14="http://schemas.microsoft.com/office/powerpoint/2010/main" val="154387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6343E7-F53C-4AEC-B9CD-A1B74AD5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85AE7-D454-462C-9E76-D9E3D7EFAB8F}"/>
              </a:ext>
            </a:extLst>
          </p:cNvPr>
          <p:cNvSpPr txBox="1"/>
          <p:nvPr/>
        </p:nvSpPr>
        <p:spPr>
          <a:xfrm>
            <a:off x="8840260" y="250636"/>
            <a:ext cx="46699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둘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66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66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6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현주소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EBF5A-845F-4092-BF66-AAFF001CA7E6}"/>
              </a:ext>
            </a:extLst>
          </p:cNvPr>
          <p:cNvSpPr txBox="1"/>
          <p:nvPr/>
        </p:nvSpPr>
        <p:spPr>
          <a:xfrm>
            <a:off x="4015014" y="3136612"/>
            <a:ext cx="4669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서울 송파구 </a:t>
            </a:r>
            <a:r>
              <a:rPr lang="ko-KR" altLang="en-US" sz="3200" dirty="0" err="1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올림픽로</a:t>
            </a:r>
            <a:r>
              <a:rPr lang="ko-KR" altLang="en-US" sz="3200" dirty="0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295</a:t>
            </a:r>
            <a:endParaRPr lang="ko-KR" altLang="en-US" sz="9600" dirty="0">
              <a:solidFill>
                <a:schemeClr val="bg1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487FC3-C312-4BEE-938C-CB4FE40F08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rcRect b="21896"/>
          <a:stretch/>
        </p:blipFill>
        <p:spPr>
          <a:xfrm>
            <a:off x="3597712" y="2853298"/>
            <a:ext cx="468117" cy="4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5EA6B7-9B07-4040-94F2-ECFC61B9C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445" t="1479" r="714" b="-1"/>
          <a:stretch/>
        </p:blipFill>
        <p:spPr>
          <a:xfrm>
            <a:off x="0" y="0"/>
            <a:ext cx="12192000" cy="386287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1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F82498-E4FE-4679-BE6B-4987433B0BDF}"/>
              </a:ext>
            </a:extLst>
          </p:cNvPr>
          <p:cNvSpPr txBox="1"/>
          <p:nvPr/>
        </p:nvSpPr>
        <p:spPr>
          <a:xfrm>
            <a:off x="133005" y="4056610"/>
            <a:ext cx="3350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20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이것도 잘해요</a:t>
            </a:r>
            <a:r>
              <a:rPr lang="en-US" altLang="ko-KR" sz="20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2000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238A39-C60E-4227-BDBF-5F0280CF7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010" y="4215100"/>
            <a:ext cx="3631795" cy="1828251"/>
          </a:xfrm>
          <a:prstGeom prst="rect">
            <a:avLst/>
          </a:prstGeom>
        </p:spPr>
      </p:pic>
      <p:pic>
        <p:nvPicPr>
          <p:cNvPr id="6146" name="Picture 2" descr="뉴스 이미지">
            <a:extLst>
              <a:ext uri="{FF2B5EF4-FFF2-40B4-BE49-F238E27FC236}">
                <a16:creationId xmlns:a16="http://schemas.microsoft.com/office/drawing/2014/main" id="{380FBEB9-70EE-4990-9A98-B728ED42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10" y="158109"/>
            <a:ext cx="3546652" cy="354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뉴스 이미지">
            <a:extLst>
              <a:ext uri="{FF2B5EF4-FFF2-40B4-BE49-F238E27FC236}">
                <a16:creationId xmlns:a16="http://schemas.microsoft.com/office/drawing/2014/main" id="{B3C30E74-9E15-49FE-986E-10F503FC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46" y="158109"/>
            <a:ext cx="3546652" cy="354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뉴스 이미지">
            <a:extLst>
              <a:ext uri="{FF2B5EF4-FFF2-40B4-BE49-F238E27FC236}">
                <a16:creationId xmlns:a16="http://schemas.microsoft.com/office/drawing/2014/main" id="{F5535ADD-A63A-4C99-B2EA-9345D5DE9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314" y="3704761"/>
            <a:ext cx="2930690" cy="19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16EE79-3B80-4305-A2F3-43BD63F7ED92}"/>
              </a:ext>
            </a:extLst>
          </p:cNvPr>
          <p:cNvSpPr txBox="1"/>
          <p:nvPr/>
        </p:nvSpPr>
        <p:spPr>
          <a:xfrm>
            <a:off x="382384" y="6072415"/>
            <a:ext cx="3631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배민이</a:t>
            </a:r>
            <a:r>
              <a:rPr lang="ko-KR" altLang="en-US" dirty="0">
                <a:solidFill>
                  <a:srgbClr val="FF0000"/>
                </a:solidFill>
              </a:rPr>
              <a:t> 사회적으로 창출하고 있는 가치들 이쁘게 정리하기 </a:t>
            </a:r>
          </a:p>
        </p:txBody>
      </p:sp>
    </p:spTree>
    <p:extLst>
      <p:ext uri="{BB962C8B-B14F-4D97-AF65-F5344CB8AC3E}">
        <p14:creationId xmlns:p14="http://schemas.microsoft.com/office/powerpoint/2010/main" val="208877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뉴스 이미지">
            <a:extLst>
              <a:ext uri="{FF2B5EF4-FFF2-40B4-BE49-F238E27FC236}">
                <a16:creationId xmlns:a16="http://schemas.microsoft.com/office/drawing/2014/main" id="{600DA8DF-D712-4618-AF52-23497DBB9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508CA7-0BC7-4911-BD8A-63AFE77D9102}"/>
              </a:ext>
            </a:extLst>
          </p:cNvPr>
          <p:cNvSpPr txBox="1"/>
          <p:nvPr/>
        </p:nvSpPr>
        <p:spPr>
          <a:xfrm>
            <a:off x="7288186" y="1776070"/>
            <a:ext cx="609738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배민 제공 </a:t>
            </a:r>
            <a:r>
              <a:rPr lang="en-US" altLang="ko-KR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주요 서비스를 첫 화면에 모은 ‘</a:t>
            </a:r>
            <a:r>
              <a:rPr lang="ko-KR" altLang="en-US" sz="1050" i="0" dirty="0" err="1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푸드</a:t>
            </a:r>
            <a:r>
              <a:rPr lang="ko-KR" altLang="en-US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슈퍼 앱’ 으로 변신</a:t>
            </a:r>
          </a:p>
          <a:p>
            <a:pPr algn="l">
              <a:buFont typeface="+mj-lt"/>
              <a:buAutoNum type="arabicPeriod"/>
            </a:pPr>
            <a:r>
              <a:rPr lang="ko-KR" altLang="en-US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 건 배달 새 서비스 ‘배민</a:t>
            </a:r>
            <a:r>
              <a:rPr lang="en-US" altLang="ko-KR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1’</a:t>
            </a:r>
            <a:r>
              <a:rPr lang="ko-KR" altLang="en-US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기존 ‘배달’ 주문과 함께 상단에 나란히 배치</a:t>
            </a:r>
          </a:p>
          <a:p>
            <a:pPr algn="l">
              <a:buFont typeface="+mj-lt"/>
              <a:buAutoNum type="arabicPeriod"/>
            </a:pPr>
            <a:r>
              <a:rPr lang="ko-KR" altLang="en-US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상황 따라 배달과 배민</a:t>
            </a:r>
            <a:r>
              <a:rPr lang="en-US" altLang="ko-KR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 주문 가능</a:t>
            </a:r>
            <a:r>
              <a:rPr lang="en-US" altLang="ko-KR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50" i="0" dirty="0">
                <a:solidFill>
                  <a:schemeClr val="bg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식당도 영업 다각화 가능해져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FB03B-9A28-43A3-BBCF-28D6899825EE}"/>
              </a:ext>
            </a:extLst>
          </p:cNvPr>
          <p:cNvSpPr txBox="1"/>
          <p:nvPr/>
        </p:nvSpPr>
        <p:spPr>
          <a:xfrm>
            <a:off x="195348" y="210190"/>
            <a:ext cx="66917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800" b="1" i="0" spc="-15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</a:t>
            </a:r>
            <a:r>
              <a:rPr lang="en-US" altLang="ko-KR" sz="2800" b="1" i="0" spc="-15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11</a:t>
            </a:r>
            <a:r>
              <a:rPr lang="ko-KR" altLang="en-US" sz="2800" b="1" i="0" spc="-15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 만에 화면 </a:t>
            </a:r>
            <a:r>
              <a:rPr lang="ko-KR" altLang="en-US" sz="2800" b="1" i="0" spc="-150" dirty="0" err="1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대개편</a:t>
            </a:r>
            <a:r>
              <a:rPr lang="en-US" altLang="ko-KR" sz="2800" b="1" i="0" spc="-15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···</a:t>
            </a:r>
          </a:p>
          <a:p>
            <a:pPr algn="l"/>
            <a:r>
              <a:rPr lang="ko-KR" altLang="en-US" sz="2800" b="1" i="0" spc="-15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 건 배달 전격 도입</a:t>
            </a:r>
          </a:p>
        </p:txBody>
      </p:sp>
    </p:spTree>
    <p:extLst>
      <p:ext uri="{BB962C8B-B14F-4D97-AF65-F5344CB8AC3E}">
        <p14:creationId xmlns:p14="http://schemas.microsoft.com/office/powerpoint/2010/main" val="4178674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539</Words>
  <Application>Microsoft Office PowerPoint</Application>
  <PresentationFormat>와이드스크린</PresentationFormat>
  <Paragraphs>131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배달의민족 한나는 열한살</vt:lpstr>
      <vt:lpstr>배달의민족 한나체 Pro</vt:lpstr>
      <vt:lpstr>배민 을지로10년후체</vt:lpstr>
      <vt:lpstr>Arial</vt:lpstr>
      <vt:lpstr>G마켓 산스 TTF Bold</vt:lpstr>
      <vt:lpstr>나눔스퀘어_ac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dkfl4059@gmail.com</cp:lastModifiedBy>
  <cp:revision>24</cp:revision>
  <dcterms:created xsi:type="dcterms:W3CDTF">2021-07-10T12:19:34Z</dcterms:created>
  <dcterms:modified xsi:type="dcterms:W3CDTF">2021-07-11T06:49:57Z</dcterms:modified>
</cp:coreProperties>
</file>